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151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27D4-B921-49F8-8FDE-EDF6E014C82F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BB82-89E9-4DE6-AA71-4AD12C592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27D4-B921-49F8-8FDE-EDF6E014C82F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BB82-89E9-4DE6-AA71-4AD12C592A5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Users\dsousan\Desktop\Sandesh\00 PPC\ART\ART Logo Fina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0"/>
            <a:ext cx="1828800" cy="66065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27D4-B921-49F8-8FDE-EDF6E014C82F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BB82-89E9-4DE6-AA71-4AD12C592A5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Users\dsousan\Desktop\Sandesh\00 PPC\ART\ART Logo Fina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0"/>
            <a:ext cx="1828800" cy="66065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4408"/>
            <a:ext cx="8229600" cy="1000992"/>
          </a:xfrm>
          <a:noFill/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462" y="1314579"/>
            <a:ext cx="8229600" cy="48768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ight Triangle 10"/>
          <p:cNvSpPr/>
          <p:nvPr userDrawn="1"/>
        </p:nvSpPr>
        <p:spPr>
          <a:xfrm rot="5400000">
            <a:off x="499157" y="261504"/>
            <a:ext cx="1000991" cy="1066800"/>
          </a:xfrm>
          <a:prstGeom prst="rtTriangle">
            <a:avLst/>
          </a:prstGeom>
          <a:solidFill>
            <a:srgbClr val="D21519"/>
          </a:solidFill>
          <a:ln>
            <a:solidFill>
              <a:srgbClr val="D215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7F2A27D4-B921-49F8-8FDE-EDF6E014C82F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52BBB82-89E9-4DE6-AA71-4AD12C592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27D4-B921-49F8-8FDE-EDF6E014C82F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BB82-89E9-4DE6-AA71-4AD12C592A5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Users\dsousan\Desktop\Sandesh\00 PPC\ART\ART Logo Fina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0"/>
            <a:ext cx="1828800" cy="66065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27D4-B921-49F8-8FDE-EDF6E014C82F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BB82-89E9-4DE6-AA71-4AD12C592A5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C:\Users\dsousan\Desktop\Sandesh\00 PPC\ART\ART Logo Fina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0"/>
            <a:ext cx="1828800" cy="66065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27D4-B921-49F8-8FDE-EDF6E014C82F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BB82-89E9-4DE6-AA71-4AD12C592A5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C:\Users\dsousan\Desktop\Sandesh\00 PPC\ART\ART Logo Fina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0"/>
            <a:ext cx="1828800" cy="660655"/>
          </a:xfrm>
          <a:prstGeom prst="rect">
            <a:avLst/>
          </a:prstGeom>
          <a:noFill/>
        </p:spPr>
      </p:pic>
      <p:sp>
        <p:nvSpPr>
          <p:cNvPr id="12" name="Right Triangle 11"/>
          <p:cNvSpPr/>
          <p:nvPr userDrawn="1"/>
        </p:nvSpPr>
        <p:spPr>
          <a:xfrm rot="5400000">
            <a:off x="490104" y="261504"/>
            <a:ext cx="1000991" cy="1066800"/>
          </a:xfrm>
          <a:prstGeom prst="rtTriangle">
            <a:avLst/>
          </a:prstGeom>
          <a:solidFill>
            <a:srgbClr val="D2151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27D4-B921-49F8-8FDE-EDF6E014C82F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BB82-89E9-4DE6-AA71-4AD12C592A5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2" descr="C:\Users\dsousan\Desktop\Sandesh\00 PPC\ART\ART Logo Fina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0"/>
            <a:ext cx="1828800" cy="660655"/>
          </a:xfrm>
          <a:prstGeom prst="rect">
            <a:avLst/>
          </a:prstGeom>
          <a:noFill/>
        </p:spPr>
      </p:pic>
      <p:sp>
        <p:nvSpPr>
          <p:cNvPr id="8" name="Right Triangle 7"/>
          <p:cNvSpPr/>
          <p:nvPr userDrawn="1"/>
        </p:nvSpPr>
        <p:spPr>
          <a:xfrm rot="5400000">
            <a:off x="490104" y="261504"/>
            <a:ext cx="1000991" cy="1066800"/>
          </a:xfrm>
          <a:prstGeom prst="rtTriangle">
            <a:avLst/>
          </a:prstGeom>
          <a:solidFill>
            <a:srgbClr val="D2151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27D4-B921-49F8-8FDE-EDF6E014C82F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BB82-89E9-4DE6-AA71-4AD12C592A5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2" descr="C:\Users\dsousan\Desktop\Sandesh\00 PPC\ART\ART Logo Fina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0"/>
            <a:ext cx="1828800" cy="66065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27D4-B921-49F8-8FDE-EDF6E014C82F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BB82-89E9-4DE6-AA71-4AD12C592A5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C:\Users\dsousan\Desktop\Sandesh\00 PPC\ART\ART Logo Fina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0"/>
            <a:ext cx="1828800" cy="66065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27D4-B921-49F8-8FDE-EDF6E014C82F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BBB82-89E9-4DE6-AA71-4AD12C592A5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C:\Users\dsousan\Desktop\Sandesh\00 PPC\ART\ART Logo Fina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0"/>
            <a:ext cx="1828800" cy="66065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A27D4-B921-49F8-8FDE-EDF6E014C82F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BBB82-89E9-4DE6-AA71-4AD12C592A5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Users\dsousan\Desktop\Sandesh\00 PPC\ART\ART Logo Final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7856" y="51055"/>
            <a:ext cx="1546144" cy="55854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bombayscc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2819399"/>
          </a:xfrm>
        </p:spPr>
        <p:txBody>
          <a:bodyPr>
            <a:normAutofit fontScale="90000"/>
          </a:bodyPr>
          <a:lstStyle/>
          <a:p>
            <a:r>
              <a:rPr lang="en-US" sz="6000" dirty="0"/>
              <a:t>ARCHDIOCESE OF BOMBAY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SMALL CHRISTIAN COMMUNITIES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Quarterly Report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Objective of the Quarterly Report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462" y="1295400"/>
            <a:ext cx="8229600" cy="489597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Highlight the SCC activities in our parish and Communities / Clusters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Bring out any difficulties faced in the functioning of the SCCs in your parish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Understand the involvement of animators and families in SCCs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Adapt the reporting format to make it compatible for online reporting in future.</a:t>
            </a:r>
          </a:p>
        </p:txBody>
      </p:sp>
      <p:sp>
        <p:nvSpPr>
          <p:cNvPr id="14338" name="AutoShape 2" descr="https://dl-mail.ymail.com/ws/download/mailboxes/@.id==VjN-Uh1u9XvGtoaNws3QvNIwxDYIyDBUolWvl7HUF-8bAo5vteDsLGPl-M-lQ7cz-mN6OstHGQ2SvOzuBlPC52QM-g/messages/@.id==AOk08O9D5HitXPy39ALDCKyIlx4/content/parts/@.id==3/raw?appid=YMailNorrin&amp;ymreqid=caa2a703-5352-abfe-1c18-c0000e011000&amp;token=zitEzqOML3j84e6ealFTT5U7-km5qEQF52lp7AcCuBblPzFjz6YwtY1EzGxkcP3GCQ1zvAJNYrRLcuhylB6X5hzbmKO8CyMLw9sjdPW3S9xRaGMi_a4dULZHRa_xD1W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0" name="AutoShape 4" descr="https://dl-mail.ymail.com/ws/download/mailboxes/@.id==VjN-Uh1u9XvGtoaNws3QvNIwxDYIyDBUolWvl7HUF-8bAo5vteDsLGPl-M-lQ7cz-mN6OstHGQ2SvOzuBlPC52QM-g/messages/@.id==AOk08O9D5HitXPy39ALDCKyIlx4/content/parts/@.id==3/raw?appid=YMailNorrin&amp;ymreqid=caa2a703-5352-abfe-1c18-c0000e011000&amp;token=zitEzqOML3j84e6ealFTT5U7-km5qEQF52lp7AcCuBblPzFjz6YwtY1EzGxkcP3GCQ1zvAJNYrRLcuhylB6X5hzbmKO8CyMLw9sjdPW3S9xRaGMi_a4dULZHRa_xD1W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fld id="{7F2A27D4-B921-49F8-8FDE-EDF6E014C82F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952BBB82-89E9-4DE6-AA71-4AD12C592A5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Process to be followed</a:t>
            </a:r>
            <a:endParaRPr lang="en-AU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462" y="1314579"/>
            <a:ext cx="8375738" cy="4933822"/>
          </a:xfrm>
        </p:spPr>
        <p:txBody>
          <a:bodyPr>
            <a:normAutofit fontScale="92500" lnSpcReduction="10000"/>
          </a:bodyPr>
          <a:lstStyle/>
          <a:p>
            <a:pPr marL="571500" indent="-514350">
              <a:buFont typeface="+mj-lt"/>
              <a:buAutoNum type="arabicPeriod"/>
            </a:pPr>
            <a:r>
              <a:rPr lang="en-US" dirty="0"/>
              <a:t>Community Coordinators (CC) to submit the report to the Parish SCC Coordinator (PSC</a:t>
            </a:r>
            <a:r>
              <a:rPr lang="en-US" dirty="0" smtClean="0"/>
              <a:t>) as a </a:t>
            </a:r>
            <a:r>
              <a:rPr lang="en-US" dirty="0"/>
              <a:t>soft copy/hard copy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/>
              <a:t>PSC reviews all the Community reports together with Parish Priest (PP) or Priest in-charge of SCCs (P-SCC)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/>
              <a:t>PSC prepares a covering letter, highlighting key points of the quarter, signed by PSC and PP/P-SCC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/>
              <a:t>PSC e-mails </a:t>
            </a:r>
            <a:r>
              <a:rPr lang="en-US" u="sng" dirty="0"/>
              <a:t>soft copies of covering letter and all Quarterly reports </a:t>
            </a:r>
            <a:r>
              <a:rPr lang="en-US" dirty="0"/>
              <a:t>to </a:t>
            </a:r>
            <a:r>
              <a:rPr lang="en-AU" sz="2400" dirty="0" smtClean="0">
                <a:hlinkClick r:id="rId2"/>
              </a:rPr>
              <a:t>bombayscc@gmail.com</a:t>
            </a:r>
            <a:endParaRPr lang="en-AU" sz="2400" dirty="0" smtClean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58C03E4-5BC5-4307-B533-7366660E2E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fld id="{7F2A27D4-B921-49F8-8FDE-EDF6E014C82F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4FB12E71-ECF9-4570-ACE7-5453EDAEE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952BBB82-89E9-4DE6-AA71-4AD12C592A5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Reporting Schedule</a:t>
            </a:r>
            <a:endParaRPr lang="en-AU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/>
              <a:t>The reports and the covering letter must reach </a:t>
            </a:r>
            <a:r>
              <a:rPr lang="en-US" sz="2800" dirty="0" smtClean="0"/>
              <a:t>bombayscc@gmail.com</a:t>
            </a:r>
            <a:r>
              <a:rPr lang="en-US" sz="2800" dirty="0" smtClean="0"/>
              <a:t>, as per </a:t>
            </a:r>
            <a:r>
              <a:rPr lang="en-US" sz="2800" dirty="0"/>
              <a:t>the timeframe below: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800" dirty="0"/>
              <a:t>July to September </a:t>
            </a:r>
            <a:r>
              <a:rPr lang="en-US" sz="2800" dirty="0" smtClean="0"/>
              <a:t>2020      </a:t>
            </a:r>
            <a:r>
              <a:rPr lang="en-US" sz="2800" dirty="0"/>
              <a:t>latest by October 15, </a:t>
            </a:r>
            <a:r>
              <a:rPr lang="en-US" sz="2800" dirty="0" smtClean="0"/>
              <a:t>2020</a:t>
            </a:r>
            <a:endParaRPr lang="en-AU" sz="2800" dirty="0"/>
          </a:p>
          <a:p>
            <a:pPr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800" dirty="0"/>
              <a:t>October to December </a:t>
            </a:r>
            <a:r>
              <a:rPr lang="en-US" sz="2800" dirty="0" smtClean="0"/>
              <a:t>2020</a:t>
            </a:r>
            <a:r>
              <a:rPr lang="en-US" sz="2800" dirty="0"/>
              <a:t>      </a:t>
            </a:r>
            <a:r>
              <a:rPr lang="en-AU" sz="2800" dirty="0"/>
              <a:t>latest by Jan. 15, </a:t>
            </a:r>
            <a:r>
              <a:rPr lang="en-AU" sz="2800" dirty="0" smtClean="0"/>
              <a:t>2021</a:t>
            </a:r>
            <a:endParaRPr lang="en-AU" sz="2800" dirty="0"/>
          </a:p>
          <a:p>
            <a:pPr>
              <a:lnSpc>
                <a:spcPct val="15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800" dirty="0"/>
              <a:t>January to March </a:t>
            </a:r>
            <a:r>
              <a:rPr lang="en-US" sz="2800" dirty="0" smtClean="0"/>
              <a:t>2021      </a:t>
            </a:r>
            <a:r>
              <a:rPr lang="en-US" sz="2800" dirty="0"/>
              <a:t>     </a:t>
            </a:r>
            <a:r>
              <a:rPr lang="en-AU" sz="2800" dirty="0"/>
              <a:t>latest by April 15, </a:t>
            </a:r>
            <a:r>
              <a:rPr lang="en-AU" sz="2800" dirty="0" smtClean="0"/>
              <a:t>2021</a:t>
            </a:r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0E5C0D-1438-41E0-95EE-23056C5430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fld id="{7F2A27D4-B921-49F8-8FDE-EDF6E014C82F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F7FE587A-A462-4294-A7C4-94292ADB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952BBB82-89E9-4DE6-AA71-4AD12C592A5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How to fill your report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xmlns="" id="{58A63BFC-A463-49D2-A340-0F6F1A31553A}"/>
              </a:ext>
            </a:extLst>
          </p:cNvPr>
          <p:cNvSpPr txBox="1">
            <a:spLocks/>
          </p:cNvSpPr>
          <p:nvPr/>
        </p:nvSpPr>
        <p:spPr>
          <a:xfrm>
            <a:off x="-1981200" y="2895600"/>
            <a:ext cx="2688574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7C6F724-2E9E-4C3A-9B70-F09DFD973F82}"/>
              </a:ext>
            </a:extLst>
          </p:cNvPr>
          <p:cNvSpPr/>
          <p:nvPr/>
        </p:nvSpPr>
        <p:spPr>
          <a:xfrm>
            <a:off x="5911239" y="2639780"/>
            <a:ext cx="2612374" cy="13891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u="sng" dirty="0">
                <a:solidFill>
                  <a:schemeClr val="tx1"/>
                </a:solidFill>
              </a:rPr>
              <a:t>DETAILS OF MEETINGS DURING THE QUARTER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Details of meeting held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Meeting Type – Core Group / Community / Cluster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No. of Animators / Families  present out of </a:t>
            </a:r>
            <a:r>
              <a:rPr lang="en-US" sz="1000" b="1" dirty="0">
                <a:solidFill>
                  <a:schemeClr val="tx1"/>
                </a:solidFill>
              </a:rPr>
              <a:t>___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Any Others Present – Priest / Sister / Parish Coordinator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617B7D7A-2BB5-4D22-8521-9AF2CAD41E00}"/>
              </a:ext>
            </a:extLst>
          </p:cNvPr>
          <p:cNvSpPr/>
          <p:nvPr/>
        </p:nvSpPr>
        <p:spPr>
          <a:xfrm>
            <a:off x="5911239" y="1752600"/>
            <a:ext cx="2612374" cy="6239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u="sng" dirty="0">
                <a:solidFill>
                  <a:schemeClr val="tx1"/>
                </a:solidFill>
              </a:rPr>
              <a:t>Community &amp; Parish Details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Details of your community and parish</a:t>
            </a:r>
            <a:endParaRPr lang="en-US" sz="1000" b="1" u="sng" dirty="0">
              <a:solidFill>
                <a:schemeClr val="tx1"/>
              </a:solidFill>
            </a:endParaRPr>
          </a:p>
        </p:txBody>
      </p:sp>
      <p:sp>
        <p:nvSpPr>
          <p:cNvPr id="17" name="Left Brace 16">
            <a:extLst>
              <a:ext uri="{FF2B5EF4-FFF2-40B4-BE49-F238E27FC236}">
                <a16:creationId xmlns:a16="http://schemas.microsoft.com/office/drawing/2014/main" xmlns="" id="{3211F569-6C7F-45B3-A66B-DECADB388BE5}"/>
              </a:ext>
            </a:extLst>
          </p:cNvPr>
          <p:cNvSpPr/>
          <p:nvPr/>
        </p:nvSpPr>
        <p:spPr>
          <a:xfrm rot="10800000">
            <a:off x="5399414" y="2578716"/>
            <a:ext cx="457200" cy="1459884"/>
          </a:xfrm>
          <a:prstGeom prst="leftBrace">
            <a:avLst>
              <a:gd name="adj1" fmla="val 8333"/>
              <a:gd name="adj2" fmla="val 4846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 rot="10800000">
            <a:off x="5399413" y="1752601"/>
            <a:ext cx="457200" cy="623933"/>
          </a:xfrm>
          <a:prstGeom prst="leftBrace">
            <a:avLst>
              <a:gd name="adj1" fmla="val 8333"/>
              <a:gd name="adj2" fmla="val 4846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>
            <a:extLst>
              <a:ext uri="{FF2B5EF4-FFF2-40B4-BE49-F238E27FC236}">
                <a16:creationId xmlns:a16="http://schemas.microsoft.com/office/drawing/2014/main" xmlns="" id="{787D5703-E1FE-4068-803E-82470623D11A}"/>
              </a:ext>
            </a:extLst>
          </p:cNvPr>
          <p:cNvSpPr/>
          <p:nvPr/>
        </p:nvSpPr>
        <p:spPr>
          <a:xfrm rot="10800000">
            <a:off x="5399413" y="4267200"/>
            <a:ext cx="457200" cy="1187186"/>
          </a:xfrm>
          <a:prstGeom prst="leftBrace">
            <a:avLst>
              <a:gd name="adj1" fmla="val 8333"/>
              <a:gd name="adj2" fmla="val 4846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124804E9-41FB-4793-910C-DDAE8789AB73}"/>
              </a:ext>
            </a:extLst>
          </p:cNvPr>
          <p:cNvSpPr/>
          <p:nvPr/>
        </p:nvSpPr>
        <p:spPr>
          <a:xfrm>
            <a:off x="5911239" y="4173405"/>
            <a:ext cx="2612374" cy="13891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u="sng" dirty="0">
                <a:solidFill>
                  <a:schemeClr val="tx1"/>
                </a:solidFill>
              </a:rPr>
              <a:t>ACTIVITIES HELD BY YOUR SCC DURING THE QUARTER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Activity Name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Parish / Community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No. of people attended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Brief description of the activity – Aim, Achieved, Improvements in future</a:t>
            </a:r>
          </a:p>
        </p:txBody>
      </p:sp>
      <p:sp>
        <p:nvSpPr>
          <p:cNvPr id="26" name="Left Brace 25">
            <a:extLst>
              <a:ext uri="{FF2B5EF4-FFF2-40B4-BE49-F238E27FC236}">
                <a16:creationId xmlns:a16="http://schemas.microsoft.com/office/drawing/2014/main" xmlns="" id="{E40D7227-F72E-495C-8F08-1D283C473FA7}"/>
              </a:ext>
            </a:extLst>
          </p:cNvPr>
          <p:cNvSpPr/>
          <p:nvPr/>
        </p:nvSpPr>
        <p:spPr>
          <a:xfrm rot="10800000">
            <a:off x="5399413" y="5638800"/>
            <a:ext cx="457200" cy="734337"/>
          </a:xfrm>
          <a:prstGeom prst="leftBrace">
            <a:avLst>
              <a:gd name="adj1" fmla="val 8333"/>
              <a:gd name="adj2" fmla="val 4846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FB2F3AB4-90E7-462E-AFD4-0EF8C6EB018C}"/>
              </a:ext>
            </a:extLst>
          </p:cNvPr>
          <p:cNvSpPr/>
          <p:nvPr/>
        </p:nvSpPr>
        <p:spPr>
          <a:xfrm>
            <a:off x="5922026" y="5660149"/>
            <a:ext cx="2612374" cy="7398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u="sng" dirty="0">
                <a:solidFill>
                  <a:schemeClr val="tx1"/>
                </a:solidFill>
              </a:rPr>
              <a:t>COMMUNITY COORDINATOR DETAILS: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Details of CC and sign</a:t>
            </a:r>
          </a:p>
          <a:p>
            <a:endParaRPr lang="en-US" sz="1000" b="1" u="sng" dirty="0">
              <a:solidFill>
                <a:schemeClr val="tx1"/>
              </a:solidFill>
            </a:endParaRP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fld id="{7F2A27D4-B921-49F8-8FDE-EDF6E014C82F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952BBB82-89E9-4DE6-AA71-4AD12C592A54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0843C72-A338-48C3-B852-B478F5077DF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315" y="1127004"/>
            <a:ext cx="4698085" cy="52737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3261</TotalTime>
  <Words>257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ARCHDIOCESE OF BOMBAY  SMALL CHRISTIAN COMMUNITIES  Quarterly Report </vt:lpstr>
      <vt:lpstr>Objective of the Quarterly Report </vt:lpstr>
      <vt:lpstr>Process to be followed</vt:lpstr>
      <vt:lpstr>Reporting Schedule</vt:lpstr>
      <vt:lpstr>How to fill your report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Quarterly Report</dc:title>
  <dc:creator>dsousan</dc:creator>
  <cp:lastModifiedBy>adrianrosario</cp:lastModifiedBy>
  <cp:revision>38</cp:revision>
  <dcterms:created xsi:type="dcterms:W3CDTF">2019-06-09T07:34:41Z</dcterms:created>
  <dcterms:modified xsi:type="dcterms:W3CDTF">2020-07-24T06:54:55Z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60f8386-55a0-404e-9dce-4d5bc8b309d8_Enabled">
    <vt:lpwstr>True</vt:lpwstr>
  </property>
  <property fmtid="{D5CDD505-2E9C-101B-9397-08002B2CF9AE}" pid="3" name="MSIP_Label_b60f8386-55a0-404e-9dce-4d5bc8b309d8_SiteId">
    <vt:lpwstr>7a9376d4-7c43-480f-82ba-a090647f651d</vt:lpwstr>
  </property>
  <property fmtid="{D5CDD505-2E9C-101B-9397-08002B2CF9AE}" pid="4" name="MSIP_Label_b60f8386-55a0-404e-9dce-4d5bc8b309d8_Owner">
    <vt:lpwstr>Sandesh.DSouza@msci.com</vt:lpwstr>
  </property>
  <property fmtid="{D5CDD505-2E9C-101B-9397-08002B2CF9AE}" pid="5" name="MSIP_Label_b60f8386-55a0-404e-9dce-4d5bc8b309d8_SetDate">
    <vt:lpwstr>2019-06-12T14:20:12.3706536Z</vt:lpwstr>
  </property>
  <property fmtid="{D5CDD505-2E9C-101B-9397-08002B2CF9AE}" pid="6" name="MSIP_Label_b60f8386-55a0-404e-9dce-4d5bc8b309d8_Name">
    <vt:lpwstr>General</vt:lpwstr>
  </property>
  <property fmtid="{D5CDD505-2E9C-101B-9397-08002B2CF9AE}" pid="7" name="MSIP_Label_b60f8386-55a0-404e-9dce-4d5bc8b309d8_Application">
    <vt:lpwstr>Microsoft Azure Information Protection</vt:lpwstr>
  </property>
  <property fmtid="{D5CDD505-2E9C-101B-9397-08002B2CF9AE}" pid="8" name="MSIP_Label_b60f8386-55a0-404e-9dce-4d5bc8b309d8_Extended_MSFT_Method">
    <vt:lpwstr>Automatic</vt:lpwstr>
  </property>
  <property fmtid="{D5CDD505-2E9C-101B-9397-08002B2CF9AE}" pid="9" name="Sensitivity">
    <vt:lpwstr>General</vt:lpwstr>
  </property>
</Properties>
</file>